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notesMasterIdLst>
    <p:notesMasterId r:id="rId84"/>
  </p:notesMasterIdLst>
  <p:sldIdLst>
    <p:sldId id="306" r:id="rId2"/>
    <p:sldId id="384" r:id="rId3"/>
    <p:sldId id="318" r:id="rId4"/>
    <p:sldId id="319" r:id="rId5"/>
    <p:sldId id="321" r:id="rId6"/>
    <p:sldId id="320" r:id="rId7"/>
    <p:sldId id="385" r:id="rId8"/>
    <p:sldId id="322" r:id="rId9"/>
    <p:sldId id="323" r:id="rId10"/>
    <p:sldId id="398" r:id="rId11"/>
    <p:sldId id="435" r:id="rId12"/>
    <p:sldId id="399" r:id="rId13"/>
    <p:sldId id="324" r:id="rId14"/>
    <p:sldId id="325" r:id="rId15"/>
    <p:sldId id="466" r:id="rId16"/>
    <p:sldId id="401" r:id="rId17"/>
    <p:sldId id="400" r:id="rId18"/>
    <p:sldId id="402" r:id="rId19"/>
    <p:sldId id="403" r:id="rId20"/>
    <p:sldId id="386" r:id="rId21"/>
    <p:sldId id="329" r:id="rId22"/>
    <p:sldId id="335" r:id="rId23"/>
    <p:sldId id="436" r:id="rId24"/>
    <p:sldId id="387" r:id="rId25"/>
    <p:sldId id="336" r:id="rId26"/>
    <p:sldId id="338" r:id="rId27"/>
    <p:sldId id="406" r:id="rId28"/>
    <p:sldId id="388" r:id="rId29"/>
    <p:sldId id="339" r:id="rId30"/>
    <p:sldId id="408" r:id="rId31"/>
    <p:sldId id="409" r:id="rId32"/>
    <p:sldId id="414" r:id="rId33"/>
    <p:sldId id="344" r:id="rId34"/>
    <p:sldId id="415" r:id="rId35"/>
    <p:sldId id="337" r:id="rId36"/>
    <p:sldId id="416" r:id="rId37"/>
    <p:sldId id="417" r:id="rId38"/>
    <p:sldId id="418" r:id="rId39"/>
    <p:sldId id="419" r:id="rId40"/>
    <p:sldId id="420" r:id="rId41"/>
    <p:sldId id="341" r:id="rId42"/>
    <p:sldId id="342" r:id="rId43"/>
    <p:sldId id="438" r:id="rId44"/>
    <p:sldId id="422" r:id="rId45"/>
    <p:sldId id="421" r:id="rId46"/>
    <p:sldId id="345" r:id="rId47"/>
    <p:sldId id="423" r:id="rId48"/>
    <p:sldId id="439" r:id="rId49"/>
    <p:sldId id="440" r:id="rId50"/>
    <p:sldId id="441" r:id="rId51"/>
    <p:sldId id="389" r:id="rId52"/>
    <p:sldId id="346" r:id="rId53"/>
    <p:sldId id="347" r:id="rId54"/>
    <p:sldId id="424" r:id="rId55"/>
    <p:sldId id="351" r:id="rId56"/>
    <p:sldId id="356" r:id="rId57"/>
    <p:sldId id="442" r:id="rId58"/>
    <p:sldId id="391" r:id="rId59"/>
    <p:sldId id="359" r:id="rId60"/>
    <p:sldId id="360" r:id="rId61"/>
    <p:sldId id="443" r:id="rId62"/>
    <p:sldId id="432" r:id="rId63"/>
    <p:sldId id="467" r:id="rId64"/>
    <p:sldId id="433" r:id="rId65"/>
    <p:sldId id="444" r:id="rId66"/>
    <p:sldId id="451" r:id="rId67"/>
    <p:sldId id="452" r:id="rId68"/>
    <p:sldId id="453" r:id="rId69"/>
    <p:sldId id="454" r:id="rId70"/>
    <p:sldId id="455" r:id="rId71"/>
    <p:sldId id="465" r:id="rId72"/>
    <p:sldId id="445" r:id="rId73"/>
    <p:sldId id="446" r:id="rId74"/>
    <p:sldId id="447" r:id="rId75"/>
    <p:sldId id="448" r:id="rId76"/>
    <p:sldId id="460" r:id="rId77"/>
    <p:sldId id="461" r:id="rId78"/>
    <p:sldId id="462" r:id="rId79"/>
    <p:sldId id="463" r:id="rId80"/>
    <p:sldId id="464" r:id="rId81"/>
    <p:sldId id="468" r:id="rId82"/>
    <p:sldId id="303" r:id="rId83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8A8A"/>
    <a:srgbClr val="435153"/>
    <a:srgbClr val="6B6B6B"/>
    <a:srgbClr val="264DAE"/>
    <a:srgbClr val="4ADAD7"/>
    <a:srgbClr val="90A3A6"/>
    <a:srgbClr val="EDDFF5"/>
    <a:srgbClr val="493B93"/>
    <a:srgbClr val="80808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85" autoAdjust="0"/>
    <p:restoredTop sz="90373" autoAdjust="0"/>
  </p:normalViewPr>
  <p:slideViewPr>
    <p:cSldViewPr snapToGrid="0">
      <p:cViewPr varScale="1">
        <p:scale>
          <a:sx n="76" d="100"/>
          <a:sy n="76" d="100"/>
        </p:scale>
        <p:origin x="1536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33006-993C-46CE-BE81-A42F2D8A6269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2CD79-D36A-4E01-AE1C-064887FE9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7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7.1.1.1 </a:t>
            </a:r>
            <a:r>
              <a:rPr lang="ru-RU" sz="1200" b="0" i="0" u="none" baseline="0"/>
              <a:t>Аутентификация, целостность и конфиденциальность</a:t>
            </a:r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7.1.3.2 Способы взлома кода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u="none" baseline="0"/>
              <a:t>7.1.3.3 Пример взлома кода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7.1.4.1 Создание и взламывание секретных кодов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7.1.4.2 </a:t>
            </a:r>
            <a:r>
              <a:rPr lang="ru-RU" sz="1200" b="0" i="0" u="none" baseline="0"/>
              <a:t>Криптоанализ</a:t>
            </a:r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7.1.4.3 Секрет – в ключах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u="none" baseline="0"/>
              <a:t>7.1.4.4 Задание. Определение терминологии по криптологии</a:t>
            </a:r>
          </a:p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7.2.1.1 Криптографическая хеш-функция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7.2.1.2 Свойства криптографической хеш-функции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7.2.1.3 Известные хеш-функции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7.2.2.1 </a:t>
            </a:r>
            <a:r>
              <a:rPr lang="ru-RU" sz="1200" b="0" i="0" u="none" baseline="0"/>
              <a:t>Алгоритм хеширования Message Digest 5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7.2.2.2 Защищенный алгоритм хеширования SHA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7.1.1.2 Аутентификация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7.2.2.3 Сравнение алгоритмов MD5 и SHA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7.2.3.1 </a:t>
            </a:r>
            <a:r>
              <a:rPr lang="ru-RU" sz="1200" b="0" i="0" u="none" baseline="0"/>
              <a:t>Код аутентификации сообщения на основе хеш-функции (Keyed-Hash Message Authentication Code, HMAC)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7.2.3.2 Использование алгоритма НМАС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7.2.3.3 </a:t>
            </a:r>
            <a:r>
              <a:rPr lang="ru-RU" sz="1200" b="0" i="0" u="none" baseline="0"/>
              <a:t>Хеширование в продуктах Cisco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7.2.4.1 </a:t>
            </a:r>
            <a:r>
              <a:rPr lang="ru-RU" sz="1200" b="0" i="0" u="none" baseline="0"/>
              <a:t>Характеристики управления ключами</a:t>
            </a:r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7.2.4.2 </a:t>
            </a:r>
            <a:r>
              <a:rPr lang="ru-RU" sz="1200" b="0" i="0" u="none" baseline="0"/>
              <a:t>Размер ключа и пространство ключей</a:t>
            </a:r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7.2.4.3 Пространство ключей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7.2.4.4 Типы криптографических ключей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7.2.4.5 </a:t>
            </a:r>
            <a:r>
              <a:rPr lang="ru-RU" sz="1200" b="0" i="0" u="none" baseline="0"/>
              <a:t>Выбор криптографических ключей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u="none" baseline="0"/>
              <a:t>7.2.4.6 Задание. Определение характеристик управления ключами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7.3.1.1 Два класса алгоритмов шифрования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7.1.1.3 Целостность данных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7.3.1.2 Симметричное и асимметричное шифрование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7.3.1.3 Симметричное шифрование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7.3.1.4 Симметричное блочное и поточное шифрование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7.3.1.5 Выбор алгоритма шифрования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u="none" baseline="0"/>
              <a:t>7.3.1.6 Задание. Сравнение симметричных и асимметричных алгоритмов шифрования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7.3.2.1 </a:t>
            </a:r>
            <a:r>
              <a:rPr lang="ru-RU" sz="1200" b="0" i="0" u="none" baseline="0"/>
              <a:t>Симметричное шифрование DES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7.3.2.2 </a:t>
            </a:r>
            <a:r>
              <a:rPr lang="ru-RU" sz="1200" b="0" i="0" u="none" baseline="0"/>
              <a:t>Принцип работы DES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7.3.2.3 Усовершенствование </a:t>
            </a:r>
            <a:r>
              <a:rPr lang="ru-RU" sz="1200" b="0" i="0" u="none" baseline="0"/>
              <a:t>DES в виде 3DES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7.3.2.4 </a:t>
            </a:r>
            <a:r>
              <a:rPr lang="ru-RU" sz="1200" b="0" i="0" u="none" baseline="0"/>
              <a:t>Использование 3DES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7.3.2.5 </a:t>
            </a:r>
            <a:r>
              <a:rPr lang="ru-RU" sz="1200" b="0" i="0" u="none" baseline="0"/>
              <a:t>Стандарт AES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7.3.2.6 </a:t>
            </a:r>
            <a:r>
              <a:rPr lang="ru-RU" sz="1200" b="0" i="0" u="none" baseline="0"/>
              <a:t>Обзор стандарта AES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7.1.1.4 Конфиденциальность данных</a:t>
            </a:r>
          </a:p>
          <a:p>
            <a:pPr algn="l" rtl="0"/>
            <a:r>
              <a:rPr lang="ru-RU" b="0" i="0" u="none" baseline="0"/>
              <a:t>7.1.1.5 Задание. Определение цели защиты коммуникаций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1202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7.3.3.1 </a:t>
            </a:r>
            <a:r>
              <a:rPr lang="ru-RU" sz="1200" b="0" i="0" u="none" baseline="0"/>
              <a:t>Программно оптимизированный алгоритм шифрования (Software-Optimized Encryption Algorithm, SEAL)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7.3.3.2 </a:t>
            </a:r>
            <a:r>
              <a:rPr lang="ru-RU" sz="1200" b="0" i="0" u="none" baseline="0"/>
              <a:t>Алгоритмы RC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1202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7.3.4.1 </a:t>
            </a:r>
            <a:r>
              <a:rPr lang="ru-RU" sz="1200" b="0" i="0" u="none" baseline="0"/>
              <a:t>Алгоритм Диффи-Хеллмана (DH)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sz="1200" b="0" i="0" u="none" baseline="0"/>
              <a:t>7.3.4.2 Использование алгоритма DH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u="none" baseline="0"/>
              <a:t>7.3.4.3 Задание. Определение шагов процесса использования алгоритма DH</a:t>
            </a:r>
          </a:p>
          <a:p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7.4.1.1 </a:t>
            </a:r>
            <a:r>
              <a:rPr lang="ru-RU" sz="1200" b="0" i="0" u="none" baseline="0"/>
              <a:t>Алгоритмы асимметричных ключей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7.4.1.2 </a:t>
            </a:r>
            <a:r>
              <a:rPr lang="ru-RU" sz="1200" b="0" i="0" u="none" baseline="0"/>
              <a:t>Открытый ключ + закрытый ключ = конфиденциальность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7.4.1.3 </a:t>
            </a:r>
            <a:r>
              <a:rPr lang="ru-RU" sz="1200" b="0" i="0" u="none" baseline="0"/>
              <a:t>Закрытый ключ + открытый ключ = аутентификация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sz="1200" b="0" i="0" u="none" baseline="0"/>
              <a:t>7.4.1.4 Асимметричные алгоритмы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7.1.2.1 Создание шифротекста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sz="1200" b="0" i="0" u="none" baseline="0"/>
              <a:t>7.4.1.4 Асимметричные алгоритмы (продолжение)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sz="1200" b="0" i="0" u="none" baseline="0"/>
              <a:t>7.4.1.5 Типы асимметричных алгоритмов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u="none" baseline="0"/>
              <a:t>7.4.1.6 Задание. Определение типов ключей, требуемых для обеспечения аутентификации и конфиденциальности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7.4.2.1 </a:t>
            </a:r>
            <a:r>
              <a:rPr lang="ru-RU" sz="1200" b="0" i="0" u="none" baseline="0"/>
              <a:t>Использование цифровых подписей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7.4.2.2 </a:t>
            </a:r>
            <a:r>
              <a:rPr lang="ru-RU" sz="1200" b="0" i="0" u="none" baseline="0"/>
              <a:t>Подписание кода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7.4.2.3 </a:t>
            </a:r>
            <a:r>
              <a:rPr lang="ru-RU" sz="1200" b="0" i="0" u="none" baseline="0"/>
              <a:t>Цифровые сертификаты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sz="1200" b="0" i="0" u="none" baseline="0"/>
              <a:t>7.4.2.4 Использование цифровых сертификатов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sz="1200" b="0" i="0" u="none" baseline="0"/>
              <a:t>7.4.2.5 Алгоритмы цифровых подписей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u="none" baseline="0"/>
              <a:t>7.4.2.6 Задание. Сравнение подписания кода и цифровых сертификатов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7.4.3.1 </a:t>
            </a:r>
            <a:r>
              <a:rPr lang="ru-RU" sz="1200" b="0" i="0" u="none" baseline="0"/>
              <a:t>Обзор инфраструктуры открытых ключей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7.4.3.2 </a:t>
            </a:r>
            <a:r>
              <a:rPr lang="ru-RU" sz="1200" b="0" i="0" u="none" baseline="0"/>
              <a:t>Структура PKI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7.4.3.3 </a:t>
            </a:r>
            <a:r>
              <a:rPr lang="ru-RU" sz="1200" b="0" i="0" u="none" baseline="0"/>
              <a:t>Центры сертификации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7.1.2.2 Перестановочные шифры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sz="1200" b="0" i="0" u="none" baseline="0"/>
              <a:t>7.4.3.4 Совместимость разных поставщиков PKI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sz="1200" b="0" i="0" u="none" baseline="0"/>
              <a:t>7.4.3.5 Стандарты криптографии с открытым ключом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7.4.3.6 </a:t>
            </a:r>
            <a:r>
              <a:rPr lang="ru-RU" sz="1200" b="0" i="0" u="none" baseline="0"/>
              <a:t>Протокол простой регистрации сертификата (SCEP)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7.4.3.7 </a:t>
            </a:r>
            <a:r>
              <a:rPr lang="ru-RU" sz="1200" b="0" i="0" u="none" baseline="0"/>
              <a:t>Топологии PKI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sz="1200" b="0" i="0" u="none" baseline="0"/>
              <a:t>7.4.3.8 Центр регистрации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sz="1200" b="0" i="0" u="none" baseline="0"/>
              <a:t>7.4.3.9 Цифровые сертификаты и СА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sz="1200" b="0" i="0" u="none" baseline="0"/>
              <a:t>7.4.3.9 Цифровые сертификаты и СА (продолжение)</a:t>
            </a:r>
          </a:p>
          <a:p>
            <a:pPr algn="l" rtl="0"/>
            <a:r>
              <a:rPr lang="ru-RU" sz="1200" b="0" i="0" u="none" baseline="0"/>
              <a:t>7.4.3.10 Задание. Определение элементов структуры PKI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7.1.2.3 Шифры замены</a:t>
            </a:r>
          </a:p>
          <a:p>
            <a:pPr algn="l" rtl="0"/>
            <a:r>
              <a:rPr lang="ru-RU" b="0" i="0" u="none" baseline="0"/>
              <a:t>7.1.2.4 Шифры замены (продолжение)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7.1.2.5 Шифры One-Time Pad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7.1.3.1 Взламывание кода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3657600" cy="384721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4984231" y="1416140"/>
            <a:ext cx="3759720" cy="459903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20000"/>
                  <a:lumOff val="80000"/>
                </a:schemeClr>
              </a:gs>
              <a:gs pos="47000">
                <a:schemeClr val="bg1"/>
              </a:gs>
              <a:gs pos="100000">
                <a:srgbClr val="EDDFF5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221224" y="1747683"/>
            <a:ext cx="3236976" cy="1900292"/>
          </a:xfrm>
        </p:spPr>
        <p:txBody>
          <a:bodyPr/>
          <a:lstStyle>
            <a:lvl1pPr marL="114300" indent="-114300">
              <a:buFontTx/>
              <a:buNone/>
              <a:defRPr sz="2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5310124" y="4876800"/>
            <a:ext cx="3044497" cy="326243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4990141" y="1335313"/>
            <a:ext cx="1" cy="4760687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25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301752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406400" indent="0">
              <a:buClr>
                <a:schemeClr val="accent5"/>
              </a:buClr>
              <a:buFontTx/>
              <a:buNone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06400" indent="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None/>
              <a:defRPr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18887" y="301752"/>
            <a:ext cx="3951308" cy="8382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Two Column</a:t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Title Right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6000">
                    <a:schemeClr val="tx2"/>
                  </a:gs>
                  <a:gs pos="100000">
                    <a:srgbClr val="28A7DF"/>
                  </a:gs>
                </a:gsLst>
                <a:lin ang="1800000" scaled="0"/>
                <a:tileRect/>
              </a:gra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866900"/>
            <a:ext cx="2622550" cy="439102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4" y="1866900"/>
            <a:ext cx="2593975" cy="4362450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275388" y="1866900"/>
            <a:ext cx="2633662" cy="433387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6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4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47902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82817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083084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439710"/>
            <a:ext cx="8567244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606211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rgbClr val="435153"/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5852160"/>
            <a:ext cx="8112126" cy="38417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236538" indent="-236538" algn="l" defTabSz="914400" rtl="0" eaLnBrk="1" latinLnBrk="0" hangingPunct="1">
              <a:lnSpc>
                <a:spcPts val="52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“Format large quotes using this slide layout. Be sure to cite your source below.”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84632"/>
            <a:ext cx="8755128" cy="4372131"/>
          </a:xfrm>
        </p:spPr>
        <p:txBody>
          <a:bodyPr anchor="b" anchorCtr="0"/>
          <a:lstStyle>
            <a:lvl1pPr marL="228600" indent="-228600">
              <a:buFont typeface="Arial" pitchFamily="34" charset="0"/>
              <a:buChar char="“"/>
              <a:defRPr sz="60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Format large quotes using this slide layout. Be sure to cite your source below.”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9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777667"/>
            <a:ext cx="3895344" cy="5287676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rgbClr val="435153"/>
              </a:buClr>
              <a:buFont typeface="Arial" pitchFamily="34" charset="0"/>
              <a:buNone/>
            </a:pPr>
            <a:r>
              <a:rPr lang="en-US" dirty="0" smtClean="0"/>
              <a:t>Tell your story here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2" y="4464066"/>
            <a:ext cx="3657600" cy="384721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772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279392"/>
            <a:ext cx="4684867" cy="38417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493B93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3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5" y="1917700"/>
            <a:ext cx="2676525" cy="288925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4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8" cy="400507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0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2"/>
            <a:ext cx="4349918" cy="1089529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89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311149"/>
            <a:ext cx="1806574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49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3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3028951"/>
            <a:ext cx="4025374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683657"/>
            <a:ext cx="1806574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5182960"/>
            <a:ext cx="1806574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0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5" y="339924"/>
            <a:ext cx="8474869" cy="6054185"/>
          </a:xfrm>
          <a:ln>
            <a:solidFill>
              <a:srgbClr val="FFFFFF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91440"/>
            <a:ext cx="9326880" cy="704088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642616" y="777240"/>
            <a:ext cx="5897880" cy="4425696"/>
          </a:xfrm>
          <a:solidFill>
            <a:srgbClr val="000000"/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48" y="6042098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3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8110728" cy="384175"/>
          </a:xfr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  <p:pic>
        <p:nvPicPr>
          <p:cNvPr id="5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053" y="325971"/>
            <a:ext cx="2920207" cy="48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2" y="4862154"/>
            <a:ext cx="8110728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1" y="5231003"/>
            <a:ext cx="8110728" cy="297004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4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blu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93137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712451"/>
            <a:ext cx="8477250" cy="1828800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696378"/>
            <a:ext cx="8477250" cy="1844873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  <p:extLst>
      <p:ext uri="{BB962C8B-B14F-4D97-AF65-F5344CB8AC3E}">
        <p14:creationId xmlns:p14="http://schemas.microsoft.com/office/powerpoint/2010/main" val="16657152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Seg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  <p:extLst>
      <p:ext uri="{BB962C8B-B14F-4D97-AF65-F5344CB8AC3E}">
        <p14:creationId xmlns:p14="http://schemas.microsoft.com/office/powerpoint/2010/main" val="298724397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344168"/>
            <a:ext cx="8577072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480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1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9702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339745"/>
            <a:ext cx="8577072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30" r:id="rId2"/>
    <p:sldLayoutId id="2147483929" r:id="rId3"/>
    <p:sldLayoutId id="2147483937" r:id="rId4"/>
    <p:sldLayoutId id="2147483900" r:id="rId5"/>
    <p:sldLayoutId id="2147483931" r:id="rId6"/>
    <p:sldLayoutId id="2147483932" r:id="rId7"/>
    <p:sldLayoutId id="2147483933" r:id="rId8"/>
    <p:sldLayoutId id="2147483902" r:id="rId9"/>
    <p:sldLayoutId id="2147483903" r:id="rId10"/>
    <p:sldLayoutId id="2147483935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3" r:id="rId18"/>
    <p:sldLayoutId id="2147483911" r:id="rId19"/>
    <p:sldLayoutId id="2147483912" r:id="rId20"/>
    <p:sldLayoutId id="2147483914" r:id="rId21"/>
    <p:sldLayoutId id="2147483915" r:id="rId22"/>
    <p:sldLayoutId id="2147483916" r:id="rId23"/>
    <p:sldLayoutId id="2147483917" r:id="rId24"/>
    <p:sldLayoutId id="2147483918" r:id="rId25"/>
    <p:sldLayoutId id="2147483919" r:id="rId26"/>
    <p:sldLayoutId id="2147483921" r:id="rId27"/>
    <p:sldLayoutId id="2147483922" r:id="rId28"/>
    <p:sldLayoutId id="2147483936" r:id="rId29"/>
    <p:sldLayoutId id="2147483923" r:id="rId30"/>
    <p:sldLayoutId id="2147483924" r:id="rId31"/>
    <p:sldLayoutId id="2147483925" r:id="rId32"/>
    <p:sldLayoutId id="2147483926" r:id="rId33"/>
    <p:sldLayoutId id="2147483927" r:id="rId34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gradFill flip="none" rotWithShape="1">
            <a:gsLst>
              <a:gs pos="16000">
                <a:schemeClr val="tx2"/>
              </a:gs>
              <a:gs pos="100000">
                <a:srgbClr val="28A7DF"/>
              </a:gs>
            </a:gsLst>
            <a:lin ang="1800000" scaled="0"/>
            <a:tileRect/>
          </a:gradFill>
          <a:effectLst/>
          <a:uLnTx/>
          <a:uFillTx/>
          <a:latin typeface="+mj-lt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493B93"/>
        </a:buClr>
        <a:buSzPct val="90000"/>
        <a:buFont typeface="Arial" pitchFamily="34" charset="0"/>
        <a:buChar char="•"/>
        <a:tabLst/>
        <a:defRPr lang="en-US" sz="2200" kern="1200" dirty="0" smtClean="0">
          <a:solidFill>
            <a:srgbClr val="435153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435153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435153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435153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435153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2" y="4464066"/>
            <a:ext cx="3657600" cy="355482"/>
          </a:xfrm>
        </p:spPr>
        <p:txBody>
          <a:bodyPr/>
          <a:lstStyle/>
          <a:p>
            <a:pPr algn="l" rtl="0"/>
            <a:r>
              <a:rPr lang="ru-RU" sz="1800" b="0" i="0" u="none" baseline="0" dirty="0"/>
              <a:t>CCNA </a:t>
            </a:r>
            <a:r>
              <a:rPr lang="ru-RU" sz="1800" b="0" i="0" u="none" baseline="0" dirty="0" err="1"/>
              <a:t>Security</a:t>
            </a:r>
            <a:r>
              <a:rPr lang="ru-RU" sz="1800" b="0" i="0" u="none" baseline="0" dirty="0"/>
              <a:t> v2.0</a:t>
            </a:r>
            <a:endParaRPr lang="ru-RU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3" y="722449"/>
            <a:ext cx="8112125" cy="2907239"/>
          </a:xfrm>
        </p:spPr>
        <p:txBody>
          <a:bodyPr/>
          <a:lstStyle/>
          <a:p>
            <a:pPr algn="l" rtl="0"/>
            <a:r>
              <a:rPr lang="ru-RU" sz="3600" b="0" i="0" u="none" baseline="0" dirty="0" smtClean="0"/>
              <a:t>Лекция </a:t>
            </a:r>
            <a:r>
              <a:rPr lang="ru-RU" sz="3600" b="0" i="0" u="none" baseline="0" dirty="0"/>
              <a:t>7:</a:t>
            </a:r>
            <a:r>
              <a:rPr lang="ru-RU" sz="3600" dirty="0"/>
              <a:t/>
            </a:r>
            <a:br>
              <a:rPr lang="ru-RU" sz="3600" dirty="0"/>
            </a:br>
            <a:r>
              <a:rPr lang="ru-RU" sz="3600" b="0" i="0" u="none" baseline="0" dirty="0"/>
              <a:t>Криптографические системы</a:t>
            </a:r>
            <a:endParaRPr lang="ru-RU"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Шифры замены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640080" y="1237488"/>
            <a:ext cx="6289638" cy="43295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xxxx</a:t>
            </a:r>
            <a:endParaRPr lang="ru-RU" sz="1800" dirty="0" smtClean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6" y="1133475"/>
            <a:ext cx="3331640" cy="226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646" y="2627449"/>
            <a:ext cx="4709256" cy="221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6" y="3953804"/>
            <a:ext cx="3331640" cy="2280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80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Шифры One-Time Pad</a:t>
            </a:r>
            <a:endParaRPr lang="ru-RU" sz="2800" dirty="0"/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5" y="1116013"/>
            <a:ext cx="7092950" cy="503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608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/>
              <a:t>Тема 7.1.3:</a:t>
            </a:r>
            <a:r>
              <a:rPr lang="ru-RU" sz="2800"/>
              <a:t/>
            </a:r>
            <a:br>
              <a:rPr lang="ru-RU" sz="2800"/>
            </a:br>
            <a:r>
              <a:rPr lang="ru-RU" sz="2800" b="0" i="0" u="none" baseline="0"/>
              <a:t>Криптоанализ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03657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Взламывание кода</a:t>
            </a:r>
            <a:endParaRPr lang="ru-RU" sz="28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38" y="1309688"/>
            <a:ext cx="7121525" cy="473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312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3529639"/>
            <a:ext cx="4495800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Способы взлома кода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40080" y="1237488"/>
            <a:ext cx="7863840" cy="45765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/>
              <a:t>Методы, используемые в </a:t>
            </a:r>
            <a:r>
              <a:rPr lang="ru-RU" sz="1600" b="0" i="0" u="none" baseline="0" dirty="0" err="1"/>
              <a:t>криптоанализе</a:t>
            </a:r>
            <a:r>
              <a:rPr lang="ru-RU" sz="1600" b="0" i="0" u="none" baseline="0" dirty="0"/>
              <a:t>:</a:t>
            </a:r>
          </a:p>
          <a:p>
            <a:pPr algn="l" rtl="0"/>
            <a:r>
              <a:rPr lang="ru-RU" sz="1400" b="0" i="0" u="none" baseline="0" dirty="0"/>
              <a:t>Подбор ключа (</a:t>
            </a:r>
            <a:r>
              <a:rPr lang="ru-RU" sz="1400" b="0" i="0" u="none" baseline="0" dirty="0" err="1"/>
              <a:t>Brute-force</a:t>
            </a:r>
            <a:r>
              <a:rPr lang="ru-RU" sz="1400" b="0" i="0" u="none" baseline="0" dirty="0"/>
              <a:t>)</a:t>
            </a:r>
          </a:p>
          <a:p>
            <a:pPr algn="l" rtl="0"/>
            <a:r>
              <a:rPr lang="ru-RU" sz="1400" b="0" i="0" u="none" baseline="0" dirty="0" err="1"/>
              <a:t>Шифротекст</a:t>
            </a:r>
            <a:endParaRPr lang="ru-RU" sz="1400" b="0" i="0" u="none" baseline="0" dirty="0"/>
          </a:p>
          <a:p>
            <a:pPr algn="l" rtl="0"/>
            <a:r>
              <a:rPr lang="ru-RU" sz="1400" b="0" i="0" u="none" baseline="0" dirty="0" err="1"/>
              <a:t>Криптоанализ</a:t>
            </a:r>
            <a:r>
              <a:rPr lang="ru-RU" sz="1400" b="0" i="0" u="none" baseline="0" dirty="0"/>
              <a:t> с известным открытым текстом</a:t>
            </a:r>
          </a:p>
          <a:p>
            <a:pPr algn="l" rtl="0"/>
            <a:r>
              <a:rPr lang="ru-RU" sz="1400" b="0" i="0" u="none" baseline="0" dirty="0" err="1"/>
              <a:t>Криптоанализ</a:t>
            </a:r>
            <a:r>
              <a:rPr lang="ru-RU" sz="1400" b="0" i="0" u="none" baseline="0" dirty="0"/>
              <a:t> с выбранным открытым текстом</a:t>
            </a:r>
          </a:p>
          <a:p>
            <a:pPr algn="l" rtl="0"/>
            <a:r>
              <a:rPr lang="ru-RU" sz="1400" b="0" i="0" u="none" baseline="0" dirty="0" err="1"/>
              <a:t>Криптоанализ</a:t>
            </a:r>
            <a:r>
              <a:rPr lang="ru-RU" sz="1400" b="0" i="0" u="none" baseline="0" dirty="0"/>
              <a:t> с выбранным </a:t>
            </a:r>
            <a:r>
              <a:rPr lang="ru-RU" sz="1400" b="0" i="0" u="none" baseline="0" dirty="0" err="1"/>
              <a:t>шифротекстом</a:t>
            </a:r>
            <a:endParaRPr lang="ru-RU" sz="1400" b="0" i="0" u="none" baseline="0" dirty="0"/>
          </a:p>
          <a:p>
            <a:pPr algn="l" rtl="0"/>
            <a:r>
              <a:rPr lang="ru-RU" sz="1400" b="0" i="0" u="none" spc="-30" dirty="0"/>
              <a:t>Встреча посередине (</a:t>
            </a:r>
            <a:r>
              <a:rPr lang="ru-RU" sz="1400" b="0" i="0" u="none" spc="-30" dirty="0" err="1"/>
              <a:t>Meet</a:t>
            </a:r>
            <a:r>
              <a:rPr lang="ru-RU" sz="1400" b="0" i="0" u="none" spc="-30" dirty="0"/>
              <a:t>-</a:t>
            </a:r>
            <a:r>
              <a:rPr lang="ru-RU" sz="1400" b="0" i="0" u="none" spc="-30" dirty="0" err="1"/>
              <a:t>in</a:t>
            </a:r>
            <a:r>
              <a:rPr lang="ru-RU" sz="1400" b="0" i="0" u="none" spc="-30" dirty="0"/>
              <a:t>-the-</a:t>
            </a:r>
            <a:r>
              <a:rPr lang="ru-RU" sz="1400" b="0" i="0" u="none" spc="-30" dirty="0" err="1"/>
              <a:t>Middle</a:t>
            </a:r>
            <a:r>
              <a:rPr lang="ru-RU" sz="1400" b="0" i="0" u="none" spc="-3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055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Способы взлома кода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869181" y="1942338"/>
            <a:ext cx="3703320" cy="4198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 err="1"/>
              <a:t>Криптоанализ</a:t>
            </a:r>
            <a:r>
              <a:rPr lang="ru-RU" sz="1800" b="0" i="0" u="none" baseline="0" dirty="0"/>
              <a:t> на основе появления букв английского алфавита (частотный анализ)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56513"/>
            <a:ext cx="4267200" cy="310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0" y="3996653"/>
            <a:ext cx="4606925" cy="227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6"/>
          <p:cNvSpPr txBox="1">
            <a:spLocks/>
          </p:cNvSpPr>
          <p:nvPr/>
        </p:nvSpPr>
        <p:spPr>
          <a:xfrm>
            <a:off x="304800" y="4924914"/>
            <a:ext cx="3703320" cy="4198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Дешифровка с использованием частотного анализа</a:t>
            </a:r>
          </a:p>
        </p:txBody>
      </p:sp>
    </p:spTree>
    <p:extLst>
      <p:ext uri="{BB962C8B-B14F-4D97-AF65-F5344CB8AC3E}">
        <p14:creationId xmlns:p14="http://schemas.microsoft.com/office/powerpoint/2010/main" val="267581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/>
              <a:t>Тема 7.1.4:</a:t>
            </a:r>
            <a:r>
              <a:rPr lang="ru-RU" sz="2800"/>
              <a:t/>
            </a:r>
            <a:br>
              <a:rPr lang="ru-RU" sz="2800"/>
            </a:br>
            <a:r>
              <a:rPr lang="ru-RU" sz="2800" b="0" i="0" u="none" baseline="0"/>
              <a:t>Криптология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1983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Создание и взламывание секретных кодов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706" y="1357312"/>
            <a:ext cx="6260588" cy="471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06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Криптоанализ</a:t>
            </a:r>
            <a:endParaRPr lang="ru-RU" sz="28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536" y="1125538"/>
            <a:ext cx="6014929" cy="499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222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Секрет – в ключах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21" y="2628900"/>
            <a:ext cx="7746759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494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7.1.1: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Защищенные коммуникации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6029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7.2.1: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Криптографические </a:t>
            </a:r>
            <a:r>
              <a:rPr lang="ru-RU" sz="2800" b="0" i="0" u="none" baseline="0" dirty="0" err="1"/>
              <a:t>хеши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5547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Криптографическая хеш-функция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492" y="1270000"/>
            <a:ext cx="4803017" cy="477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735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Свойства криптографической хеш-функции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34" y="1466850"/>
            <a:ext cx="8029732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19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Известные хеш-функции</a:t>
            </a:r>
            <a:endParaRPr lang="ru-RU" sz="2800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33" y="2493963"/>
            <a:ext cx="8603735" cy="240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94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7.2.2: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Обеспечение целостности с помощью </a:t>
            </a:r>
            <a:r>
              <a:rPr lang="ru-RU" sz="2800" b="0" i="0" u="none" baseline="0" dirty="0" smtClean="0"/>
              <a:t>алгоритмов MD5</a:t>
            </a:r>
            <a:r>
              <a:rPr lang="ru-RU" sz="2800" b="0" i="0" u="none" baseline="0" dirty="0"/>
              <a:t>, SHA-1 и SHA-2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01056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Алгоритм хеширования Message Digest 5</a:t>
            </a:r>
            <a:endParaRPr lang="ru-RU" sz="2800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13" y="1238249"/>
            <a:ext cx="3228975" cy="484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628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Защищенный алгоритм хеширования SHA</a:t>
            </a:r>
            <a:endParaRPr lang="ru-RU" sz="28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830" y="1138238"/>
            <a:ext cx="2974340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74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Сравнение алгоритмов MD5 и SHA</a:t>
            </a:r>
            <a:endParaRPr lang="ru-RU" sz="2800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96" y="2426494"/>
            <a:ext cx="8136808" cy="200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660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7.2.3: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Аутентификация с помощью алгоритма HMAC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1089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510947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Код аутентификации сообщения на основе </a:t>
            </a:r>
            <a:r>
              <a:rPr lang="en-US" sz="2800" b="0" i="0" u="none" baseline="0" dirty="0" smtClean="0"/>
              <a:t/>
            </a:r>
            <a:br>
              <a:rPr lang="en-US" sz="2800" b="0" i="0" u="none" baseline="0" dirty="0" smtClean="0"/>
            </a:br>
            <a:r>
              <a:rPr lang="ru-RU" sz="2800" b="0" i="0" u="none" baseline="0" dirty="0" smtClean="0"/>
              <a:t>хеш-функции </a:t>
            </a:r>
            <a:r>
              <a:rPr lang="ru-RU" sz="2800" b="0" i="0" u="none" baseline="0" dirty="0"/>
              <a:t>(</a:t>
            </a:r>
            <a:r>
              <a:rPr lang="ru-RU" sz="2800" b="0" i="0" u="none" baseline="0" dirty="0" err="1"/>
              <a:t>Keyed-Hash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Message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 smtClean="0"/>
              <a:t>Authentication</a:t>
            </a:r>
            <a:r>
              <a:rPr lang="ru-RU" sz="2800" b="0" i="0" u="none" baseline="0" dirty="0" smtClean="0"/>
              <a:t> </a:t>
            </a:r>
            <a:r>
              <a:rPr lang="ru-RU" sz="2800" b="0" i="0" u="none" baseline="0" dirty="0" err="1" smtClean="0"/>
              <a:t>Code</a:t>
            </a:r>
            <a:r>
              <a:rPr lang="ru-RU" sz="2800" b="0" i="0" u="none" baseline="0" dirty="0"/>
              <a:t>, HMAC)</a:t>
            </a:r>
            <a:endParaRPr lang="ru-RU" sz="2800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675" y="1449388"/>
            <a:ext cx="4874651" cy="459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53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2655"/>
            <a:ext cx="907939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Аутентификация, целостность </a:t>
            </a:r>
            <a:r>
              <a:rPr lang="en-US" sz="2800" b="0" i="0" u="none" baseline="0" dirty="0" smtClean="0"/>
              <a:t/>
            </a:r>
            <a:br>
              <a:rPr lang="en-US" sz="2800" b="0" i="0" u="none" baseline="0" dirty="0" smtClean="0"/>
            </a:br>
            <a:r>
              <a:rPr lang="ru-RU" sz="2800" b="0" i="0" u="none" baseline="0" dirty="0" smtClean="0"/>
              <a:t>и </a:t>
            </a:r>
            <a:r>
              <a:rPr lang="ru-RU" sz="2800" b="0" i="0" u="none" baseline="0" dirty="0"/>
              <a:t>конфиденциальность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1243013"/>
            <a:ext cx="7778750" cy="480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6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Использование алгоритма НМАС</a:t>
            </a: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094" y="1273175"/>
            <a:ext cx="5611813" cy="48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902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Хеширование в продуктах Cisco</a:t>
            </a:r>
            <a:endParaRPr lang="ru-RU" sz="2800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1260475"/>
            <a:ext cx="5953125" cy="4847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967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/>
              <a:t>Тема 7.2.4:</a:t>
            </a:r>
            <a:r>
              <a:rPr lang="ru-RU" sz="2800"/>
              <a:t/>
            </a:r>
            <a:br>
              <a:rPr lang="ru-RU" sz="2800"/>
            </a:br>
            <a:r>
              <a:rPr lang="ru-RU" sz="2800" b="0" i="0" u="none" baseline="0"/>
              <a:t>Управление ключами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0283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Характеристики управления ключами</a:t>
            </a:r>
            <a:endParaRPr lang="ru-RU" sz="2800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487" y="1257300"/>
            <a:ext cx="4129027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86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Длина ключа и пространство ключей</a:t>
            </a:r>
            <a:endParaRPr lang="ru-RU" sz="2800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44" y="1840707"/>
            <a:ext cx="8481512" cy="317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73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Пространство ключей</a:t>
            </a:r>
            <a:endParaRPr lang="ru-RU" sz="2800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11" y="1343819"/>
            <a:ext cx="7837978" cy="476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141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Типы криптографических ключей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84810" y="1237488"/>
            <a:ext cx="3815715" cy="4073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Типы криптографических ключей:</a:t>
            </a:r>
          </a:p>
          <a:p>
            <a:pPr algn="l" rtl="0"/>
            <a:r>
              <a:rPr lang="ru-RU" sz="1600" b="0" i="0" u="none" baseline="0"/>
              <a:t>Симметричные ключи</a:t>
            </a:r>
          </a:p>
          <a:p>
            <a:pPr algn="l" rtl="0"/>
            <a:r>
              <a:rPr lang="ru-RU" sz="1600" b="0" i="0" u="none" baseline="0"/>
              <a:t>Асимметричные ключи</a:t>
            </a:r>
          </a:p>
          <a:p>
            <a:pPr algn="l" rtl="0"/>
            <a:r>
              <a:rPr lang="ru-RU" sz="1600" b="0" i="0" u="none" baseline="0"/>
              <a:t>Цифровые подписи  </a:t>
            </a:r>
            <a:endParaRPr lang="ru-RU" sz="1600" dirty="0"/>
          </a:p>
          <a:p>
            <a:pPr algn="l" rtl="0"/>
            <a:r>
              <a:rPr lang="ru-RU" sz="1600" b="0" i="0" u="none" baseline="0"/>
              <a:t>Хеш-ключи 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55" y="3611563"/>
            <a:ext cx="7987090" cy="243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91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Выбор криптографических ключей</a:t>
            </a:r>
            <a:endParaRPr lang="ru-RU" sz="2800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219" y="1546225"/>
            <a:ext cx="4373563" cy="438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904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/>
              <a:t>Тема 7.3.1:</a:t>
            </a:r>
            <a:r>
              <a:rPr lang="ru-RU" sz="2800"/>
              <a:t/>
            </a:r>
            <a:br>
              <a:rPr lang="ru-RU" sz="2800"/>
            </a:br>
            <a:r>
              <a:rPr lang="ru-RU" sz="2800" b="0" i="0" u="none" baseline="0"/>
              <a:t>Шифрование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2327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Два класса алгоритмов шифрования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56" y="1936750"/>
            <a:ext cx="8452089" cy="369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38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Аутентификация</a:t>
            </a:r>
            <a:endParaRPr lang="ru-RU" sz="2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57" y="1220788"/>
            <a:ext cx="7405687" cy="4934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328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Симметричное и асимметричное шифрование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3" y="1402420"/>
            <a:ext cx="6538118" cy="2410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233" y="3953669"/>
            <a:ext cx="6411376" cy="2336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231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Симметричное шифрование</a:t>
            </a:r>
            <a:endParaRPr lang="ru-RU" sz="2800" dirty="0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70" y="1939290"/>
            <a:ext cx="8305661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155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Симметричное блочное и поточное шифрование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80" y="1643063"/>
            <a:ext cx="8131040" cy="183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39" y="3790950"/>
            <a:ext cx="8017523" cy="183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379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Выбор алгоритма шифрования</a:t>
            </a:r>
            <a:endParaRPr lang="ru-RU" sz="2800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82" y="2232025"/>
            <a:ext cx="8268636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14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7.3.2: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Стандарт шифрования данных (DES)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55241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Симметричное шифрование DES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62" y="1668463"/>
            <a:ext cx="8209476" cy="352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653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Принцип работы DES</a:t>
            </a:r>
            <a:endParaRPr lang="ru-RU" sz="2800" dirty="0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1" y="1181735"/>
            <a:ext cx="4952999" cy="4902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011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Усовершенствование DES в виде 3DES</a:t>
            </a:r>
            <a:endParaRPr lang="ru-RU" sz="2800" dirty="0"/>
          </a:p>
        </p:txBody>
      </p:sp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66" y="1673225"/>
            <a:ext cx="8187268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775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Использование 3DES</a:t>
            </a:r>
            <a:endParaRPr lang="ru-RU" sz="2800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25" y="1549401"/>
            <a:ext cx="8261751" cy="204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04" y="3865563"/>
            <a:ext cx="8202392" cy="204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62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Стандарт AES</a:t>
            </a:r>
            <a:endParaRPr lang="ru-RU" sz="2800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32" y="1629762"/>
            <a:ext cx="8389937" cy="359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39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Целостность данных</a:t>
            </a:r>
            <a:endParaRPr lang="ru-RU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22" y="1228725"/>
            <a:ext cx="7507556" cy="4992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176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Обзор стандарта AES</a:t>
            </a:r>
            <a:endParaRPr lang="ru-RU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589088"/>
            <a:ext cx="5946143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212" y="4008438"/>
            <a:ext cx="5926012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358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7.3.3: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Альтернативные алгоритмы шифрования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2480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560843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Программно</a:t>
            </a:r>
            <a:r>
              <a:rPr lang="ru-RU" sz="2800" b="0" i="0" u="none" baseline="0" dirty="0"/>
              <a:t> оптимизированный алгоритм шифрования (</a:t>
            </a:r>
            <a:r>
              <a:rPr lang="ru-RU" sz="2800" b="0" i="0" u="none" baseline="0" dirty="0" err="1"/>
              <a:t>Software-Optimized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Encryption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Algorithm</a:t>
            </a:r>
            <a:r>
              <a:rPr lang="ru-RU" sz="2800" b="0" i="0" u="none" baseline="0" dirty="0"/>
              <a:t>, SEAL)</a:t>
            </a:r>
            <a:endParaRPr lang="ru-RU" sz="2800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384810" y="1559520"/>
            <a:ext cx="8570504" cy="4073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Алгоритм SEAL имеет несколько ограничений:</a:t>
            </a:r>
          </a:p>
          <a:p>
            <a:pPr algn="l" rtl="0"/>
            <a:r>
              <a:rPr lang="ru-RU" sz="1600" b="0" i="0" u="none" baseline="0" dirty="0"/>
              <a:t>Маршрутизатор </a:t>
            </a:r>
            <a:r>
              <a:rPr lang="ru-RU" sz="1600" b="0" i="0" u="none" baseline="0" dirty="0" err="1"/>
              <a:t>Cisco</a:t>
            </a:r>
            <a:r>
              <a:rPr lang="ru-RU" sz="1600" b="0" i="0" u="none" baseline="0" dirty="0"/>
              <a:t> и другой узел должны поддерживать протокол </a:t>
            </a:r>
            <a:r>
              <a:rPr lang="ru-RU" sz="1600" b="0" i="0" u="none" baseline="0" dirty="0" err="1"/>
              <a:t>IPsec</a:t>
            </a:r>
            <a:r>
              <a:rPr lang="ru-RU" sz="1600" b="0" i="0" u="none" baseline="0" dirty="0"/>
              <a:t>. </a:t>
            </a:r>
            <a:endParaRPr lang="ru-RU" sz="1600" dirty="0"/>
          </a:p>
          <a:p>
            <a:pPr algn="l" rtl="0"/>
            <a:r>
              <a:rPr lang="ru-RU" sz="1600" b="0" i="0" u="none" baseline="0" dirty="0"/>
              <a:t>На маршрутизаторе </a:t>
            </a:r>
            <a:r>
              <a:rPr lang="ru-RU" sz="1600" b="0" i="0" u="none" baseline="0" dirty="0" err="1"/>
              <a:t>Cisco</a:t>
            </a:r>
            <a:r>
              <a:rPr lang="ru-RU" sz="1600" b="0" i="0" u="none" baseline="0" dirty="0"/>
              <a:t> и другом узле должен выполняться образ IOS, поддерживающий шифрование.</a:t>
            </a:r>
          </a:p>
          <a:p>
            <a:pPr algn="l" rtl="0"/>
            <a:r>
              <a:rPr lang="ru-RU" sz="1600" b="0" i="0" u="none" baseline="0" dirty="0"/>
              <a:t>На маршрутизаторе и другом узле не должно быть аппаратного шифрования </a:t>
            </a:r>
            <a:r>
              <a:rPr lang="ru-RU" sz="1600" b="0" i="0" u="none" baseline="0" dirty="0" err="1"/>
              <a:t>IPsec</a:t>
            </a:r>
            <a:r>
              <a:rPr lang="ru-RU" sz="1600" b="0" i="0" u="none" baseline="0" dirty="0"/>
              <a:t>.</a:t>
            </a:r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230" y="3476625"/>
            <a:ext cx="5463540" cy="2719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797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Алгоритмы RC</a:t>
            </a: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88" y="2227707"/>
            <a:ext cx="8218825" cy="240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01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7.3.4: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Обмен ключами </a:t>
            </a:r>
            <a:r>
              <a:rPr lang="ru-RU" sz="2800" b="0" i="0" u="none" baseline="0" dirty="0" err="1"/>
              <a:t>Диффи-Хеллмана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850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Алгоритм Диффи-Хеллмана (DH)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46" y="1647825"/>
            <a:ext cx="8305709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1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Использование алгоритма DH</a:t>
            </a:r>
            <a:endParaRPr lang="ru-RU" sz="2800" dirty="0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47801"/>
            <a:ext cx="4371975" cy="3841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738" y="1412680"/>
            <a:ext cx="4105576" cy="387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4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057400"/>
            <a:ext cx="8112125" cy="680748"/>
          </a:xfrm>
        </p:spPr>
        <p:txBody>
          <a:bodyPr/>
          <a:lstStyle/>
          <a:p>
            <a:pPr algn="l" rtl="0"/>
            <a:r>
              <a:rPr lang="ru-RU" sz="3600" b="0" i="0" u="none" baseline="0"/>
              <a:t>Раздел 7.4:</a:t>
            </a:r>
            <a:r>
              <a:rPr lang="ru-RU" sz="3600"/>
              <a:t/>
            </a:r>
            <a:br>
              <a:rPr lang="ru-RU" sz="3600"/>
            </a:br>
            <a:r>
              <a:rPr lang="ru-RU" sz="3600" b="0" i="0" u="none" baseline="0"/>
              <a:t>Криптография с открытым ключом</a:t>
            </a:r>
            <a:endParaRPr lang="ru-RU" sz="36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2921508"/>
            <a:ext cx="8577072" cy="26186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Изучив данный раздел, вы сможете:</a:t>
            </a:r>
          </a:p>
          <a:p>
            <a:pPr algn="l" rtl="0"/>
            <a:r>
              <a:rPr lang="ru-RU" sz="1600" b="0" i="0" u="none" baseline="0" dirty="0"/>
              <a:t>Объяснять разницу между симметричным и асимметричным шифрованием </a:t>
            </a:r>
            <a:r>
              <a:rPr lang="en-US" sz="1600" b="0" i="0" u="none" baseline="0" dirty="0" smtClean="0"/>
              <a:t/>
            </a:r>
            <a:br>
              <a:rPr lang="en-US" sz="1600" b="0" i="0" u="none" baseline="0" dirty="0" smtClean="0"/>
            </a:br>
            <a:r>
              <a:rPr lang="ru-RU" sz="1600" b="0" i="0" u="none" baseline="0" dirty="0" smtClean="0"/>
              <a:t>и </a:t>
            </a:r>
            <a:r>
              <a:rPr lang="ru-RU" sz="1600" b="0" i="0" u="none" baseline="0" dirty="0"/>
              <a:t>их применением.</a:t>
            </a:r>
          </a:p>
          <a:p>
            <a:pPr algn="l" rtl="0"/>
            <a:r>
              <a:rPr lang="ru-RU" sz="1600" b="0" i="0" u="none" baseline="0" dirty="0"/>
              <a:t>Объяснять функционирование цифровых подписей.</a:t>
            </a:r>
            <a:endParaRPr lang="ru-RU" sz="1600" dirty="0"/>
          </a:p>
          <a:p>
            <a:pPr algn="l" rtl="0"/>
            <a:r>
              <a:rPr lang="ru-RU" sz="1600" b="0" i="0" u="none" baseline="0" dirty="0"/>
              <a:t>Объяснять принципы инфраструктуры открытых ключей (PKI).</a:t>
            </a:r>
            <a:endParaRPr lang="ru-RU" sz="1600" dirty="0" smtClean="0"/>
          </a:p>
        </p:txBody>
      </p:sp>
    </p:spTree>
    <p:extLst>
      <p:ext uri="{BB962C8B-B14F-4D97-AF65-F5344CB8AC3E}">
        <p14:creationId xmlns:p14="http://schemas.microsoft.com/office/powerpoint/2010/main" val="288778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/>
              <a:t>Тема 7.4.1:</a:t>
            </a:r>
            <a:r>
              <a:rPr lang="ru-RU" sz="2800"/>
              <a:t/>
            </a:r>
            <a:br>
              <a:rPr lang="ru-RU" sz="2800"/>
            </a:br>
            <a:r>
              <a:rPr lang="ru-RU" sz="2800" b="0" i="0" u="none" baseline="0"/>
              <a:t>Сравнение симметричного и асимметричного шифрования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6075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Алгоритмы асимметричных ключей</a:t>
            </a: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67" y="3829050"/>
            <a:ext cx="7145266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220979" y="1260348"/>
            <a:ext cx="8519638" cy="31135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>
                <a:solidFill>
                  <a:schemeClr val="bg2"/>
                </a:solidFill>
              </a:rPr>
              <a:t>Алгоритмы с асимметричными ключами используются в четырех протоколах:</a:t>
            </a:r>
          </a:p>
          <a:p>
            <a:pPr algn="l" rtl="0"/>
            <a:r>
              <a:rPr lang="ru-RU" sz="1600" b="0" i="0" u="none" baseline="0">
                <a:solidFill>
                  <a:schemeClr val="bg2"/>
                </a:solidFill>
              </a:rPr>
              <a:t>Internet Key Exchange (IKE) </a:t>
            </a:r>
            <a:endParaRPr lang="ru-RU" sz="1600" dirty="0">
              <a:solidFill>
                <a:schemeClr val="bg2"/>
              </a:solidFill>
            </a:endParaRPr>
          </a:p>
          <a:p>
            <a:pPr algn="l" rtl="0"/>
            <a:r>
              <a:rPr lang="ru-RU" sz="1600" b="0" i="0" u="none" baseline="0">
                <a:solidFill>
                  <a:schemeClr val="bg2"/>
                </a:solidFill>
              </a:rPr>
              <a:t>Secure Socket Layer (SSL)</a:t>
            </a:r>
          </a:p>
          <a:p>
            <a:pPr algn="l" rtl="0"/>
            <a:r>
              <a:rPr lang="ru-RU" sz="1600" b="0" i="0" u="none" baseline="0">
                <a:solidFill>
                  <a:schemeClr val="bg2"/>
                </a:solidFill>
              </a:rPr>
              <a:t>Secure Shell (SSH)</a:t>
            </a:r>
          </a:p>
          <a:p>
            <a:pPr algn="l" rtl="0"/>
            <a:r>
              <a:rPr lang="ru-RU" sz="1600" b="0" i="0" u="none" baseline="0">
                <a:solidFill>
                  <a:schemeClr val="bg2"/>
                </a:solidFill>
              </a:rPr>
              <a:t>Pretty Good Privacy (PGP)</a:t>
            </a:r>
          </a:p>
        </p:txBody>
      </p:sp>
    </p:spTree>
    <p:extLst>
      <p:ext uri="{BB962C8B-B14F-4D97-AF65-F5344CB8AC3E}">
        <p14:creationId xmlns:p14="http://schemas.microsoft.com/office/powerpoint/2010/main" val="64326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Конфиденциальность данных</a:t>
            </a:r>
            <a:endParaRPr lang="ru-RU" sz="2800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1242495"/>
            <a:ext cx="7019925" cy="486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696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845718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Открытый ключ + закрытый ключ = конфиденциальность</a:t>
            </a: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5" y="2412207"/>
            <a:ext cx="7945110" cy="203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953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Закрытый ключ + открытый ключ = аутентификация</a:t>
            </a:r>
            <a:endParaRPr lang="ru-RU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8" y="1119207"/>
            <a:ext cx="3787764" cy="366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992" y="1119206"/>
            <a:ext cx="4166041" cy="1770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992" y="3078452"/>
            <a:ext cx="4253590" cy="3135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060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Асимметричные алгоритмы</a:t>
            </a: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69" y="1734709"/>
            <a:ext cx="4014848" cy="4297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881" y="1536699"/>
            <a:ext cx="3362325" cy="4297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75302" y="14147"/>
            <a:ext cx="64651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ru-RU" sz="1600" b="1" i="0" u="none" baseline="0">
                <a:solidFill>
                  <a:srgbClr val="FF0000"/>
                </a:solidFill>
              </a:rPr>
              <a:t>Рекомендуется использовать все</a:t>
            </a:r>
          </a:p>
          <a:p>
            <a:pPr algn="l" rtl="0"/>
            <a:r>
              <a:rPr lang="ru-RU" sz="1600" b="1" i="0" u="none" baseline="0">
                <a:solidFill>
                  <a:srgbClr val="FF0000"/>
                </a:solidFill>
              </a:rPr>
              <a:t>4 рисунка с этой страницы </a:t>
            </a:r>
          </a:p>
          <a:p>
            <a:pPr algn="l" rtl="0"/>
            <a:r>
              <a:rPr lang="ru-RU" sz="1600" b="1" i="0" u="none" baseline="0">
                <a:solidFill>
                  <a:srgbClr val="FF0000"/>
                </a:solidFill>
              </a:rPr>
              <a:t>с названиями схем, так как они </a:t>
            </a:r>
          </a:p>
          <a:p>
            <a:pPr algn="l" rtl="0"/>
            <a:r>
              <a:rPr lang="ru-RU" sz="1600" b="1" i="0" u="none" baseline="0">
                <a:solidFill>
                  <a:srgbClr val="FF0000"/>
                </a:solidFill>
              </a:rPr>
              <a:t>дают полное представление. Может потребоваться 2 слайда.</a:t>
            </a:r>
            <a:endParaRPr lang="ru-RU" sz="1600" b="1" dirty="0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211" y="1745683"/>
            <a:ext cx="3233676" cy="429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518619" y="1050587"/>
            <a:ext cx="3903549" cy="6031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>
                <a:solidFill>
                  <a:schemeClr val="bg2"/>
                </a:solidFill>
              </a:rPr>
              <a:t>Алиса шифрует сообщение с помощью открытого ключа Боба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4983275" y="1050587"/>
            <a:ext cx="3903549" cy="6031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>
                <a:solidFill>
                  <a:schemeClr val="bg2"/>
                </a:solidFill>
              </a:rPr>
              <a:t>Алиса шифрует хеш, используя открытый ключ Боба</a:t>
            </a:r>
          </a:p>
        </p:txBody>
      </p:sp>
    </p:spTree>
    <p:extLst>
      <p:ext uri="{BB962C8B-B14F-4D97-AF65-F5344CB8AC3E}">
        <p14:creationId xmlns:p14="http://schemas.microsoft.com/office/powerpoint/2010/main" val="104043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Асимметричные алгоритмы</a:t>
            </a: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712" y="1745683"/>
            <a:ext cx="3362325" cy="4297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518619" y="1050587"/>
            <a:ext cx="3362325" cy="6031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>
                <a:solidFill>
                  <a:schemeClr val="bg2"/>
                </a:solidFill>
              </a:rPr>
              <a:t>Боб использует открытый ключ Алисы для дешифровки хеша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4983275" y="1050587"/>
            <a:ext cx="3903549" cy="6031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>
                <a:solidFill>
                  <a:schemeClr val="bg2"/>
                </a:solidFill>
              </a:rPr>
              <a:t>Боб использует свой открытый ключ для дешифровки сообщения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18" y="1745683"/>
            <a:ext cx="3362325" cy="433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091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Типы асимметричных алгоритмов</a:t>
            </a:r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18" y="1320007"/>
            <a:ext cx="7565964" cy="480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33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/>
              <a:t>Тема 7.4.2:</a:t>
            </a:r>
            <a:r>
              <a:rPr lang="ru-RU" sz="2800"/>
              <a:t/>
            </a:r>
            <a:br>
              <a:rPr lang="ru-RU" sz="2800"/>
            </a:br>
            <a:r>
              <a:rPr lang="ru-RU" sz="2800" b="0" i="0" u="none" baseline="0"/>
              <a:t>Цифровые подписи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95698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Использование цифровых подписей</a:t>
            </a:r>
            <a:endParaRPr lang="ru-RU" sz="2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20979" y="1260348"/>
            <a:ext cx="8170546" cy="31135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>
                <a:solidFill>
                  <a:schemeClr val="bg2"/>
                </a:solidFill>
              </a:rPr>
              <a:t>Свойства цифровых подписей:</a:t>
            </a:r>
          </a:p>
          <a:p>
            <a:pPr algn="l" rtl="0"/>
            <a:r>
              <a:rPr lang="ru-RU" sz="1600" b="0" i="0" u="none" baseline="0">
                <a:solidFill>
                  <a:schemeClr val="bg2"/>
                </a:solidFill>
              </a:rPr>
              <a:t>Подпись является подлинной</a:t>
            </a:r>
          </a:p>
          <a:p>
            <a:pPr algn="l" rtl="0"/>
            <a:r>
              <a:rPr lang="ru-RU" sz="1600" b="0" i="0" u="none" baseline="0">
                <a:solidFill>
                  <a:schemeClr val="bg2"/>
                </a:solidFill>
              </a:rPr>
              <a:t>Подпись нельзя изменить</a:t>
            </a:r>
          </a:p>
          <a:p>
            <a:pPr algn="l" rtl="0"/>
            <a:r>
              <a:rPr lang="ru-RU" sz="1600" b="0" i="0" u="none" baseline="0">
                <a:solidFill>
                  <a:schemeClr val="bg2"/>
                </a:solidFill>
              </a:rPr>
              <a:t>Подпись нельзя использовать повторно</a:t>
            </a:r>
          </a:p>
          <a:p>
            <a:pPr algn="l" rtl="0"/>
            <a:r>
              <a:rPr lang="ru-RU" sz="1600" b="0" i="0" u="none" baseline="0">
                <a:solidFill>
                  <a:schemeClr val="bg2"/>
                </a:solidFill>
              </a:rPr>
              <a:t>Подпись нельзя аннулировать</a:t>
            </a:r>
          </a:p>
        </p:txBody>
      </p:sp>
    </p:spTree>
    <p:extLst>
      <p:ext uri="{BB962C8B-B14F-4D97-AF65-F5344CB8AC3E}">
        <p14:creationId xmlns:p14="http://schemas.microsoft.com/office/powerpoint/2010/main" val="108571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Подписание кода</a:t>
            </a:r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220979" y="1260348"/>
            <a:ext cx="8170546" cy="31135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>
                <a:solidFill>
                  <a:schemeClr val="bg2"/>
                </a:solidFill>
              </a:rPr>
              <a:t>Код с цифровой подписью гарантирует несколько моментов:</a:t>
            </a:r>
          </a:p>
          <a:p>
            <a:pPr algn="l" rtl="0"/>
            <a:r>
              <a:rPr lang="ru-RU" sz="1600" b="0" i="0" u="none" baseline="0">
                <a:solidFill>
                  <a:schemeClr val="bg2"/>
                </a:solidFill>
              </a:rPr>
              <a:t>Этот код подлинный и действительно выпущен издателем.</a:t>
            </a:r>
            <a:endParaRPr lang="ru-RU" sz="1600" dirty="0">
              <a:solidFill>
                <a:schemeClr val="bg2"/>
              </a:solidFill>
            </a:endParaRPr>
          </a:p>
          <a:p>
            <a:pPr algn="l" rtl="0"/>
            <a:r>
              <a:rPr lang="ru-RU" sz="1600" b="0" i="0" u="none" baseline="0">
                <a:solidFill>
                  <a:schemeClr val="bg2"/>
                </a:solidFill>
              </a:rPr>
              <a:t>Код не изменялся с того момента, как был выпущен издателем программы.</a:t>
            </a:r>
          </a:p>
          <a:p>
            <a:pPr algn="l" rtl="0"/>
            <a:r>
              <a:rPr lang="ru-RU" sz="1600" b="0" i="0" u="none" baseline="0">
                <a:solidFill>
                  <a:schemeClr val="bg2"/>
                </a:solidFill>
              </a:rPr>
              <a:t>Издатель бесспорно опубликовал этот код.</a:t>
            </a:r>
          </a:p>
        </p:txBody>
      </p:sp>
    </p:spTree>
    <p:extLst>
      <p:ext uri="{BB962C8B-B14F-4D97-AF65-F5344CB8AC3E}">
        <p14:creationId xmlns:p14="http://schemas.microsoft.com/office/powerpoint/2010/main" val="19184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Цифровые сертификаты</a:t>
            </a:r>
            <a:endParaRPr lang="ru-RU" sz="2800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683" y="1378744"/>
            <a:ext cx="6332634" cy="47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823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Использование цифровых сертификатов</a:t>
            </a:r>
            <a:endParaRPr lang="ru-RU" sz="2800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956163"/>
            <a:ext cx="4386403" cy="3386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63" y="2780506"/>
            <a:ext cx="4244975" cy="349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4745355" y="1657350"/>
            <a:ext cx="3027046" cy="3970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>
                <a:solidFill>
                  <a:schemeClr val="bg2"/>
                </a:solidFill>
              </a:rPr>
              <a:t>Отправка цифрового сертификата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647700" y="4886325"/>
            <a:ext cx="3228887" cy="3970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>
                <a:solidFill>
                  <a:schemeClr val="bg2"/>
                </a:solidFill>
              </a:rPr>
              <a:t>Получение цифрового сертификата</a:t>
            </a:r>
          </a:p>
        </p:txBody>
      </p:sp>
    </p:spTree>
    <p:extLst>
      <p:ext uri="{BB962C8B-B14F-4D97-AF65-F5344CB8AC3E}">
        <p14:creationId xmlns:p14="http://schemas.microsoft.com/office/powerpoint/2010/main" val="216609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/>
              <a:t>Тема 7.1.2:</a:t>
            </a:r>
            <a:r>
              <a:rPr lang="ru-RU" sz="2800"/>
              <a:t/>
            </a:r>
            <a:br>
              <a:rPr lang="ru-RU" sz="2800"/>
            </a:br>
            <a:r>
              <a:rPr lang="ru-RU" sz="2800" b="0" i="0" u="none" baseline="0"/>
              <a:t>Криптография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04652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Алгоритмы цифровых подписей</a:t>
            </a:r>
            <a:endParaRPr lang="ru-RU" sz="2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208" y="3897142"/>
            <a:ext cx="6153696" cy="194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87" y="1409050"/>
            <a:ext cx="5591664" cy="2002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6343130" y="2211705"/>
            <a:ext cx="2438774" cy="3970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>
                <a:solidFill>
                  <a:schemeClr val="bg2"/>
                </a:solidFill>
              </a:rPr>
              <a:t>Таблица оценки DSA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338696" y="4776565"/>
            <a:ext cx="2346450" cy="3970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>
                <a:solidFill>
                  <a:schemeClr val="bg2"/>
                </a:solidFill>
              </a:rPr>
              <a:t>Таблица оценки RSA</a:t>
            </a:r>
          </a:p>
        </p:txBody>
      </p:sp>
    </p:spTree>
    <p:extLst>
      <p:ext uri="{BB962C8B-B14F-4D97-AF65-F5344CB8AC3E}">
        <p14:creationId xmlns:p14="http://schemas.microsoft.com/office/powerpoint/2010/main" val="328737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/>
              <a:t>Тема 7.4.3:</a:t>
            </a:r>
            <a:r>
              <a:rPr lang="ru-RU" sz="2800"/>
              <a:t/>
            </a:r>
            <a:br>
              <a:rPr lang="ru-RU" sz="2800"/>
            </a:br>
            <a:r>
              <a:rPr lang="ru-RU" sz="2800" b="0" i="0" u="none" baseline="0"/>
              <a:t>Инфраструктура открытых ключей (PKI)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81106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Обзор инфраструктуры открытых ключей</a:t>
            </a:r>
            <a:endParaRPr lang="ru-RU" sz="2800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3" y="1573582"/>
            <a:ext cx="7407275" cy="4336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27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Структура PKI</a:t>
            </a:r>
            <a:endParaRPr lang="ru-RU" sz="2800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41" y="1155700"/>
            <a:ext cx="5677659" cy="1863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3421063"/>
            <a:ext cx="5486400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1064861" y="4749482"/>
            <a:ext cx="1857287" cy="3970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>
                <a:solidFill>
                  <a:schemeClr val="bg2"/>
                </a:solidFill>
              </a:rPr>
              <a:t>Пример PKI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6589361" y="1889023"/>
            <a:ext cx="1857287" cy="3970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>
                <a:solidFill>
                  <a:schemeClr val="bg2"/>
                </a:solidFill>
              </a:rPr>
              <a:t>Элементы структуры PKI</a:t>
            </a:r>
          </a:p>
        </p:txBody>
      </p:sp>
    </p:spTree>
    <p:extLst>
      <p:ext uri="{BB962C8B-B14F-4D97-AF65-F5344CB8AC3E}">
        <p14:creationId xmlns:p14="http://schemas.microsoft.com/office/powerpoint/2010/main" val="37977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Центры сертификации</a:t>
            </a:r>
            <a:endParaRPr lang="ru-RU" sz="2800" dirty="0"/>
          </a:p>
        </p:txBody>
      </p:sp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60" y="2035969"/>
            <a:ext cx="7762280" cy="2983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65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Совместимость разных поставщиков PKI</a:t>
            </a: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338263"/>
            <a:ext cx="4438650" cy="472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768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Стандарты криптографии с открытым ключом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" y="1801377"/>
            <a:ext cx="7878764" cy="3902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90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Протокол простой регистрации сертификата (SCEP)</a:t>
            </a: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393" y="1408113"/>
            <a:ext cx="6649215" cy="467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042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Топологии PKI</a:t>
            </a:r>
            <a:endParaRPr lang="ru-RU" sz="2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219488" y="4964050"/>
            <a:ext cx="1809090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>
                <a:solidFill>
                  <a:schemeClr val="bg2"/>
                </a:solidFill>
              </a:rPr>
              <a:t>Иерархия СА</a:t>
            </a:r>
          </a:p>
        </p:txBody>
      </p:sp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100979"/>
            <a:ext cx="2176462" cy="171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2355851"/>
            <a:ext cx="3256967" cy="226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329" y="4098926"/>
            <a:ext cx="3314608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6"/>
          <p:cNvSpPr txBox="1">
            <a:spLocks/>
          </p:cNvSpPr>
          <p:nvPr/>
        </p:nvSpPr>
        <p:spPr>
          <a:xfrm>
            <a:off x="5867437" y="3052636"/>
            <a:ext cx="2143087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>
                <a:solidFill>
                  <a:schemeClr val="bg2"/>
                </a:solidFill>
              </a:rPr>
              <a:t>СА с перекрестной сертификацией</a:t>
            </a: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2628936" y="1506833"/>
            <a:ext cx="3467063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>
                <a:solidFill>
                  <a:schemeClr val="bg2"/>
                </a:solidFill>
              </a:rPr>
              <a:t>Однокорневая топология PKI</a:t>
            </a:r>
          </a:p>
        </p:txBody>
      </p:sp>
    </p:spTree>
    <p:extLst>
      <p:ext uri="{BB962C8B-B14F-4D97-AF65-F5344CB8AC3E}">
        <p14:creationId xmlns:p14="http://schemas.microsoft.com/office/powerpoint/2010/main" val="390610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Центр регистрации</a:t>
            </a:r>
            <a:endParaRPr lang="ru-RU" sz="2800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75" y="1242649"/>
            <a:ext cx="5099050" cy="487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627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Создание </a:t>
            </a:r>
            <a:r>
              <a:rPr lang="ru-RU" sz="2800" b="0" i="0" u="none" baseline="0" dirty="0" err="1"/>
              <a:t>шифротекста</a:t>
            </a:r>
            <a:endParaRPr lang="ru-RU" sz="2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54329" y="1123188"/>
            <a:ext cx="7526927" cy="43295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 err="1"/>
              <a:t>Шифротекст</a:t>
            </a:r>
            <a:r>
              <a:rPr lang="ru-RU" sz="1800" b="0" i="0" u="none" baseline="0" dirty="0"/>
              <a:t> может создаваться несколькими способами:</a:t>
            </a:r>
          </a:p>
          <a:p>
            <a:pPr algn="l" rtl="0"/>
            <a:r>
              <a:rPr lang="ru-RU" sz="1800" b="0" i="0" u="none" baseline="0" dirty="0"/>
              <a:t>Перестановка</a:t>
            </a:r>
          </a:p>
          <a:p>
            <a:pPr algn="l" rtl="0"/>
            <a:r>
              <a:rPr lang="ru-RU" sz="1800" b="0" i="0" u="none" baseline="0" dirty="0"/>
              <a:t>Замена</a:t>
            </a:r>
          </a:p>
          <a:p>
            <a:pPr algn="l" rtl="0"/>
            <a:r>
              <a:rPr lang="ru-RU" sz="1800" b="0" i="0" u="none" baseline="0" dirty="0" err="1"/>
              <a:t>One-time</a:t>
            </a:r>
            <a:r>
              <a:rPr lang="ru-RU" sz="1800" b="0" i="0" u="none" baseline="0" dirty="0"/>
              <a:t> </a:t>
            </a:r>
            <a:r>
              <a:rPr lang="ru-RU" sz="1800" b="0" i="0" u="none" baseline="0" dirty="0" err="1"/>
              <a:t>pad</a:t>
            </a:r>
            <a:r>
              <a:rPr lang="ru-RU" sz="1800" b="0" i="0" u="none" baseline="0" dirty="0"/>
              <a:t> (OTP)</a:t>
            </a:r>
          </a:p>
          <a:p>
            <a:endParaRPr lang="ru-RU" sz="1800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675" y="3098800"/>
            <a:ext cx="6043613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73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Цифровые сертификаты и СА</a:t>
            </a: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81" y="1051833"/>
            <a:ext cx="4337725" cy="3508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546" y="2952114"/>
            <a:ext cx="4155771" cy="3338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4659546" y="1932506"/>
            <a:ext cx="3265254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>
                <a:solidFill>
                  <a:schemeClr val="bg2"/>
                </a:solidFill>
              </a:rPr>
              <a:t>Получение сертификатов СА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1896895" y="5006504"/>
            <a:ext cx="2393004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>
                <a:solidFill>
                  <a:schemeClr val="bg2"/>
                </a:solidFill>
              </a:rPr>
              <a:t>Подача запросов на сертификацию в СА</a:t>
            </a:r>
          </a:p>
        </p:txBody>
      </p:sp>
    </p:spTree>
    <p:extLst>
      <p:ext uri="{BB962C8B-B14F-4D97-AF65-F5344CB8AC3E}">
        <p14:creationId xmlns:p14="http://schemas.microsoft.com/office/powerpoint/2010/main" val="240839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Цифровые сертификаты и СА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301555" y="1173749"/>
            <a:ext cx="6650788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>
                <a:solidFill>
                  <a:schemeClr val="bg2"/>
                </a:solidFill>
              </a:rPr>
              <a:t>Собеседники аутентифицируют друг друга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30" y="1608851"/>
            <a:ext cx="8332941" cy="4334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155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Перестановочные шифры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40" y="1108076"/>
            <a:ext cx="3298936" cy="225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4" y="2670177"/>
            <a:ext cx="3294569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389" y="4079876"/>
            <a:ext cx="3268998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332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Acad_White_PPT_Template 05Oct12">
  <a:themeElements>
    <a:clrScheme name="Cisco NetAcad">
      <a:dk1>
        <a:srgbClr val="2AA7DF"/>
      </a:dk1>
      <a:lt1>
        <a:srgbClr val="FFFFFF"/>
      </a:lt1>
      <a:dk2>
        <a:srgbClr val="6B308E"/>
      </a:dk2>
      <a:lt2>
        <a:srgbClr val="000000"/>
      </a:lt2>
      <a:accent1>
        <a:srgbClr val="00938E"/>
      </a:accent1>
      <a:accent2>
        <a:srgbClr val="3EB549"/>
      </a:accent2>
      <a:accent3>
        <a:srgbClr val="D81673"/>
      </a:accent3>
      <a:accent4>
        <a:srgbClr val="234493"/>
      </a:accent4>
      <a:accent5>
        <a:srgbClr val="ED2D28"/>
      </a:accent5>
      <a:accent6>
        <a:srgbClr val="F68B21"/>
      </a:accent6>
      <a:hlink>
        <a:srgbClr val="2AA7DF"/>
      </a:hlink>
      <a:folHlink>
        <a:srgbClr val="ACB2C2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NetAcad_White_PPT_Template 05Oct12</Template>
  <TotalTime>9465</TotalTime>
  <Words>818</Words>
  <Application>Microsoft Office PowerPoint</Application>
  <PresentationFormat>Экран (4:3)</PresentationFormat>
  <Paragraphs>282</Paragraphs>
  <Slides>82</Slides>
  <Notes>66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82</vt:i4>
      </vt:variant>
    </vt:vector>
  </HeadingPairs>
  <TitlesOfParts>
    <vt:vector size="86" baseType="lpstr">
      <vt:lpstr>Arial</vt:lpstr>
      <vt:lpstr>Calibri</vt:lpstr>
      <vt:lpstr>Ciscolight</vt:lpstr>
      <vt:lpstr>NetAcad_White_PPT_Template 05Oct12</vt:lpstr>
      <vt:lpstr>Лекция 7: Криптографические системы</vt:lpstr>
      <vt:lpstr>Тема 7.1.1: Защищенные коммуникации</vt:lpstr>
      <vt:lpstr>Аутентификация, целостность  и конфиденциальность</vt:lpstr>
      <vt:lpstr>Аутентификация</vt:lpstr>
      <vt:lpstr>Целостность данных</vt:lpstr>
      <vt:lpstr>Конфиденциальность данных</vt:lpstr>
      <vt:lpstr>Тема 7.1.2: Криптография</vt:lpstr>
      <vt:lpstr>Создание шифротекста</vt:lpstr>
      <vt:lpstr>Перестановочные шифры</vt:lpstr>
      <vt:lpstr>Шифры замены</vt:lpstr>
      <vt:lpstr>Шифры One-Time Pad</vt:lpstr>
      <vt:lpstr>Тема 7.1.3: Криптоанализ</vt:lpstr>
      <vt:lpstr>Взламывание кода</vt:lpstr>
      <vt:lpstr>Способы взлома кода</vt:lpstr>
      <vt:lpstr>Способы взлома кода</vt:lpstr>
      <vt:lpstr>Тема 7.1.4: Криптология</vt:lpstr>
      <vt:lpstr>Создание и взламывание секретных кодов</vt:lpstr>
      <vt:lpstr>Криптоанализ</vt:lpstr>
      <vt:lpstr>Секрет – в ключах</vt:lpstr>
      <vt:lpstr>Тема 7.2.1: Криптографические хеши</vt:lpstr>
      <vt:lpstr>Криптографическая хеш-функция</vt:lpstr>
      <vt:lpstr>Свойства криптографической хеш-функции</vt:lpstr>
      <vt:lpstr>Известные хеш-функции</vt:lpstr>
      <vt:lpstr>Тема 7.2.2: Обеспечение целостности с помощью алгоритмов MD5, SHA-1 и SHA-2</vt:lpstr>
      <vt:lpstr>Алгоритм хеширования Message Digest 5</vt:lpstr>
      <vt:lpstr>Защищенный алгоритм хеширования SHA</vt:lpstr>
      <vt:lpstr>Сравнение алгоритмов MD5 и SHA</vt:lpstr>
      <vt:lpstr>Тема 7.2.3: Аутентификация с помощью алгоритма HMAC</vt:lpstr>
      <vt:lpstr>Код аутентификации сообщения на основе  хеш-функции (Keyed-Hash Message Authentication Code, HMAC)</vt:lpstr>
      <vt:lpstr>Использование алгоритма НМАС</vt:lpstr>
      <vt:lpstr>Хеширование в продуктах Cisco</vt:lpstr>
      <vt:lpstr>Тема 7.2.4: Управление ключами</vt:lpstr>
      <vt:lpstr>Характеристики управления ключами</vt:lpstr>
      <vt:lpstr>Длина ключа и пространство ключей</vt:lpstr>
      <vt:lpstr>Пространство ключей</vt:lpstr>
      <vt:lpstr>Типы криптографических ключей</vt:lpstr>
      <vt:lpstr>Выбор криптографических ключей</vt:lpstr>
      <vt:lpstr>Тема 7.3.1: Шифрование</vt:lpstr>
      <vt:lpstr>Два класса алгоритмов шифрования</vt:lpstr>
      <vt:lpstr>Симметричное и асимметричное шифрование</vt:lpstr>
      <vt:lpstr>Симметричное шифрование</vt:lpstr>
      <vt:lpstr>Симметричное блочное и поточное шифрование</vt:lpstr>
      <vt:lpstr>Выбор алгоритма шифрования</vt:lpstr>
      <vt:lpstr>Тема 7.3.2: Стандарт шифрования данных (DES)</vt:lpstr>
      <vt:lpstr>Симметричное шифрование DES</vt:lpstr>
      <vt:lpstr>Принцип работы DES</vt:lpstr>
      <vt:lpstr>Усовершенствование DES в виде 3DES</vt:lpstr>
      <vt:lpstr>Использование 3DES</vt:lpstr>
      <vt:lpstr>Стандарт AES</vt:lpstr>
      <vt:lpstr>Обзор стандарта AES</vt:lpstr>
      <vt:lpstr>Тема 7.3.3: Альтернативные алгоритмы шифрования</vt:lpstr>
      <vt:lpstr>Программно оптимизированный алгоритм шифрования (Software-Optimized Encryption Algorithm, SEAL)</vt:lpstr>
      <vt:lpstr>Алгоритмы RC</vt:lpstr>
      <vt:lpstr>Тема 7.3.4: Обмен ключами Диффи-Хеллмана</vt:lpstr>
      <vt:lpstr>Алгоритм Диффи-Хеллмана (DH)</vt:lpstr>
      <vt:lpstr>Использование алгоритма DH</vt:lpstr>
      <vt:lpstr>Раздел 7.4: Криптография с открытым ключом</vt:lpstr>
      <vt:lpstr>Тема 7.4.1: Сравнение симметричного и асимметричного шифрования</vt:lpstr>
      <vt:lpstr>Алгоритмы асимметричных ключей</vt:lpstr>
      <vt:lpstr>Открытый ключ + закрытый ключ = конфиденциальность</vt:lpstr>
      <vt:lpstr>Закрытый ключ + открытый ключ = аутентификация</vt:lpstr>
      <vt:lpstr>Асимметричные алгоритмы</vt:lpstr>
      <vt:lpstr>Асимметричные алгоритмы</vt:lpstr>
      <vt:lpstr>Типы асимметричных алгоритмов</vt:lpstr>
      <vt:lpstr>Тема 7.4.2: Цифровые подписи</vt:lpstr>
      <vt:lpstr>Использование цифровых подписей</vt:lpstr>
      <vt:lpstr>Подписание кода</vt:lpstr>
      <vt:lpstr>Цифровые сертификаты</vt:lpstr>
      <vt:lpstr>Использование цифровых сертификатов</vt:lpstr>
      <vt:lpstr>Алгоритмы цифровых подписей</vt:lpstr>
      <vt:lpstr>Тема 7.4.3: Инфраструктура открытых ключей (PKI)</vt:lpstr>
      <vt:lpstr>Обзор инфраструктуры открытых ключей</vt:lpstr>
      <vt:lpstr>Структура PKI</vt:lpstr>
      <vt:lpstr>Центры сертификации</vt:lpstr>
      <vt:lpstr>Совместимость разных поставщиков PKI</vt:lpstr>
      <vt:lpstr>Стандарты криптографии с открытым ключом</vt:lpstr>
      <vt:lpstr>Протокол простой регистрации сертификата (SCEP)</vt:lpstr>
      <vt:lpstr>Топологии PKI</vt:lpstr>
      <vt:lpstr>Центр регистрации</vt:lpstr>
      <vt:lpstr>Цифровые сертификаты и СА</vt:lpstr>
      <vt:lpstr>Цифровые сертификаты и СА</vt:lpstr>
      <vt:lpstr>Презентация PowerPoint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Real, Relevant,  Surprising and Fresh: Cisco Brand</dc:title>
  <dc:creator>Melissa Gabriel</dc:creator>
  <cp:lastModifiedBy>serhii yevseiev</cp:lastModifiedBy>
  <cp:revision>178</cp:revision>
  <dcterms:created xsi:type="dcterms:W3CDTF">2012-10-09T16:58:47Z</dcterms:created>
  <dcterms:modified xsi:type="dcterms:W3CDTF">2019-09-05T21:11:53Z</dcterms:modified>
</cp:coreProperties>
</file>